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0" r:id="rId2"/>
    <p:sldId id="339" r:id="rId3"/>
    <p:sldId id="340" r:id="rId4"/>
    <p:sldId id="370" r:id="rId5"/>
    <p:sldId id="341" r:id="rId6"/>
    <p:sldId id="350" r:id="rId7"/>
    <p:sldId id="351" r:id="rId8"/>
    <p:sldId id="343" r:id="rId9"/>
    <p:sldId id="344" r:id="rId10"/>
    <p:sldId id="346" r:id="rId11"/>
    <p:sldId id="347" r:id="rId12"/>
    <p:sldId id="364" r:id="rId13"/>
    <p:sldId id="365" r:id="rId14"/>
    <p:sldId id="366" r:id="rId15"/>
    <p:sldId id="352" r:id="rId16"/>
    <p:sldId id="367" r:id="rId17"/>
    <p:sldId id="368" r:id="rId18"/>
    <p:sldId id="369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61" r:id="rId28"/>
    <p:sldId id="371" r:id="rId29"/>
    <p:sldId id="372" r:id="rId30"/>
    <p:sldId id="373" r:id="rId31"/>
    <p:sldId id="374" r:id="rId32"/>
    <p:sldId id="375" r:id="rId33"/>
    <p:sldId id="378" r:id="rId34"/>
    <p:sldId id="376" r:id="rId35"/>
    <p:sldId id="295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9" autoAdjust="0"/>
    <p:restoredTop sz="94660"/>
  </p:normalViewPr>
  <p:slideViewPr>
    <p:cSldViewPr>
      <p:cViewPr varScale="1">
        <p:scale>
          <a:sx n="69" d="100"/>
          <a:sy n="69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58FE0-2442-4F6B-AEB5-9ADF4AFA6A6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DB522-D6B5-4851-BAE6-BB3D54CAF43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62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DB522-D6B5-4851-BAE6-BB3D54CAF43D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88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24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18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16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304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11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89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14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1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30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34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313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D9163-9D79-48D6-A8AF-72D8D1AE1ADC}" type="datetimeFigureOut">
              <a:rPr lang="it-IT" smtClean="0"/>
              <a:t>06/04/2019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8805C-DBD2-420D-B99E-D6A01F16A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7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1907704" y="260648"/>
            <a:ext cx="5472608" cy="6336704"/>
          </a:xfrm>
          <a:ln w="762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Relazione di Giuseppe Fortuna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 descr="https://attachment.outlook.live.net/owa/avvocatofortuna@hotmail.it/service.svc/s/GetAttachmentThumbnail?id=AQMkADAwATY0MDABLWFjNzgtYWRkADItMDACLTAwCgBGAAADr7ohjOj6FE%2BSpbptPPzSowcA%2BlASI3pEI0uBTvJDErbzhAAAAgEMAAAA%2BlASI3pEI0uBTvJDErbzhAACnQK5twAAAAESABAAqPZe6zy%2BZEiXP710G8So9A%3D%3D&amp;thumbnailType=2&amp;owa=outlook.live.com&amp;scriptVer=2019031801.05&amp;isc=1&amp;X-OWA-CANARY=r_0y8K-HGEWywCaODszq-oDfDOvguNYYxwMJdNB4oEtrhvZZLUd0IJ3P6LgrnfjiUsIomRx_MR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4OTM1ODk5NzBcIixcInB1aWRcIjpcIjE3NTkyMjE0OTgwMzE1NzBcIixcIm9pZFwiOlwiMDAwNjQwMDAtYWM3OC1hZGQyLTAwMDAtMDAwMDAwMDAwMDAwXCIsXCJzY29wZVwiOlwiT3dhRG93bmxvYWRcIn0iLCJuYmYiOjE1NTQzNzA0NjEsImV4cCI6MTU1NDM3MTA2MSwiaXNzIjoiMDAwMDAwMDItMDAwMC0wZmYxLWNlMDAtMDAwMDAwMDAwMDAwQDg0ZGY5ZTdmLWU5ZjYtNDBhZi1iNDM1LWFhYWFhYWFhYWFhYSIsImF1ZCI6IjAwMDAwMDAyLTAwMDAtMGZmMS1jZTAwLTAwMDAwMDAwMDAwMC9hdHRhY2htZW50Lm91dGxvb2subGl2ZS5uZXRAODRkZjllN2YtZTlmNi00MGFmLWI0MzUtYWFhYWFhYWFhYWFhIn0.M8BPfTAT9FwI7E-7BLW4q-a232zxWE20BbPwW9fCALiInb5lytSIv-KQZAhSiwfSXL9w9WW2OlIsHStKLMN7lcxtkdp7qkFJ7jZDYHK5rPmH1t9NlF52bAlQDqtrpbbjA8NkgcWg3K4Kj0kEFYvOjksSja-qC-SM3N-Qucwvx-jpJestUXlvboNXpFXyZmOYRQyZQeY0BZ2KYy1MsJpFJgCkcZfMQZeKpCvNUuzbLjgvbjWeUFrLSOkNzII5Uy_zvpbvmjYAzdrPAmw-WB_AaOP2p9nbzPxIClBExJfN-S2UxlqOWFKpLPOGvElTakE0TLlN1dFtrbvXjxlrzOElG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3600400" cy="509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1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0219" y="1412777"/>
            <a:ext cx="8229600" cy="2232247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14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it-IT" sz="4400" dirty="0" smtClean="0">
                <a:latin typeface="Arial Black" panose="020B0A04020102020204" pitchFamily="34" charset="0"/>
              </a:rPr>
              <a:t>NUMERI, QUINDI</a:t>
            </a:r>
          </a:p>
          <a:p>
            <a:pPr marL="0" indent="0" algn="ctr">
              <a:buNone/>
            </a:pPr>
            <a:r>
              <a:rPr lang="it-IT" sz="4400" dirty="0" smtClean="0">
                <a:latin typeface="Arial Black" panose="020B0A04020102020204" pitchFamily="34" charset="0"/>
              </a:rPr>
              <a:t>NON OPINIONI</a:t>
            </a:r>
            <a:endParaRPr lang="it-IT" sz="4400" dirty="0">
              <a:latin typeface="Arial Black" panose="020B0A040201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52" y="4512610"/>
            <a:ext cx="1656682" cy="204168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044825" y="47251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«COSA» MISURARE?</a:t>
            </a:r>
            <a:endParaRPr lang="it-IT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156176" y="553345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 «COME» FARLO IN CONCRETO?</a:t>
            </a:r>
            <a:endParaRPr lang="it-IT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000597" y="383990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MA …</a:t>
            </a:r>
            <a:endParaRPr lang="it-IT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2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19944" y="3466640"/>
            <a:ext cx="8208912" cy="33843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1800" b="1" dirty="0" smtClean="0">
              <a:solidFill>
                <a:srgbClr val="FF0000"/>
              </a:solidFill>
            </a:endParaRPr>
          </a:p>
          <a:p>
            <a:r>
              <a:rPr lang="it-IT" sz="2600" b="1" dirty="0" smtClean="0"/>
              <a:t>NELLE PUBBLICHE AMMINISTRAZIONI,</a:t>
            </a:r>
          </a:p>
          <a:p>
            <a:r>
              <a:rPr lang="it-IT" sz="2600" b="1" dirty="0" smtClean="0"/>
              <a:t>IN MANCANZA DELLA DIMENSIONE «RICAVI»,</a:t>
            </a:r>
          </a:p>
          <a:p>
            <a:endParaRPr lang="it-IT" sz="2600" b="1" dirty="0" smtClean="0"/>
          </a:p>
          <a:p>
            <a:r>
              <a:rPr lang="it-IT" sz="2600" b="1" dirty="0" smtClean="0"/>
              <a:t>(regola </a:t>
            </a:r>
            <a:r>
              <a:rPr lang="it-IT" sz="2600" b="1" dirty="0" err="1" smtClean="0"/>
              <a:t>Etpl</a:t>
            </a:r>
            <a:r>
              <a:rPr lang="it-IT" sz="2600" b="1" dirty="0" smtClean="0"/>
              <a:t> n.1)</a:t>
            </a:r>
          </a:p>
          <a:p>
            <a:pPr algn="just"/>
            <a:r>
              <a:rPr lang="it-IT" sz="2600" b="1" dirty="0"/>
              <a:t>è</a:t>
            </a:r>
            <a:r>
              <a:rPr lang="it-IT" sz="2600" b="1" dirty="0" smtClean="0"/>
              <a:t> indispensabile misurare SEMPRE gli andamenti NUMERICI di tre «dimensioni minime essenziali»: </a:t>
            </a:r>
            <a:r>
              <a:rPr lang="it-IT" sz="2600" b="1" u="sng" dirty="0" smtClean="0">
                <a:solidFill>
                  <a:srgbClr val="FF0000"/>
                </a:solidFill>
              </a:rPr>
              <a:t>RISORSE IMPIEGATE</a:t>
            </a:r>
            <a:r>
              <a:rPr lang="it-IT" sz="2600" b="1" dirty="0" smtClean="0"/>
              <a:t> (umane, materiali e finanziarie) nei processi di lavoro; </a:t>
            </a:r>
            <a:r>
              <a:rPr lang="it-IT" sz="2600" b="1" u="sng" dirty="0" smtClean="0">
                <a:solidFill>
                  <a:srgbClr val="FF0000"/>
                </a:solidFill>
              </a:rPr>
              <a:t>OUTPUT PRODOTTI</a:t>
            </a:r>
            <a:r>
              <a:rPr lang="it-IT" sz="2600" b="1" dirty="0" smtClean="0"/>
              <a:t> (rappresentati dai servizi resi ai clienti esterni); </a:t>
            </a:r>
            <a:r>
              <a:rPr lang="it-IT" sz="2600" b="1" u="sng" dirty="0" smtClean="0">
                <a:solidFill>
                  <a:srgbClr val="FF0000"/>
                </a:solidFill>
              </a:rPr>
              <a:t>OUTCOME REALIZZATI</a:t>
            </a:r>
            <a:r>
              <a:rPr lang="it-IT" sz="2600" b="1" dirty="0" smtClean="0"/>
              <a:t> (i fenomeni socioeconomici di </a:t>
            </a:r>
            <a:r>
              <a:rPr lang="it-IT" sz="2600" b="1" dirty="0" err="1" smtClean="0"/>
              <a:t>compe</a:t>
            </a:r>
            <a:r>
              <a:rPr lang="it-IT" sz="2600" b="1" dirty="0" smtClean="0"/>
              <a:t>-tenza istituzionale influenzati dagli output);</a:t>
            </a:r>
          </a:p>
          <a:p>
            <a:endParaRPr lang="it-IT" sz="2600" b="1" dirty="0" smtClean="0"/>
          </a:p>
          <a:p>
            <a:endParaRPr lang="it-IT" sz="1800" b="1" dirty="0">
              <a:solidFill>
                <a:srgbClr val="FF000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23764" y="1243823"/>
            <a:ext cx="8001272" cy="95410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LE RISPOSTE DELLE METODOLOGIE </a:t>
            </a:r>
            <a:r>
              <a:rPr lang="it-IT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ETPL SU «COSA» E «COME»</a:t>
            </a:r>
            <a:endParaRPr lang="it-IT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4256348" y="2252754"/>
            <a:ext cx="936104" cy="115906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12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85" y="266384"/>
            <a:ext cx="6120680" cy="3169637"/>
          </a:xfr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95" y="3391998"/>
            <a:ext cx="6994060" cy="298291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059832" y="307395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risorse</a:t>
            </a:r>
            <a:endParaRPr lang="it-IT" sz="1600" dirty="0">
              <a:latin typeface="Arial Black" panose="020B0A040201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17472" y="61105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latin typeface="Arial Black" panose="020B0A04020102020204" pitchFamily="34" charset="0"/>
              </a:rPr>
              <a:t>output</a:t>
            </a:r>
            <a:endParaRPr lang="it-IT" sz="1600" dirty="0">
              <a:latin typeface="Arial Black" panose="020B0A040201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05404" y="627379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latin typeface="Arial Black" panose="020B0A04020102020204" pitchFamily="34" charset="0"/>
              </a:rPr>
              <a:t>outcome</a:t>
            </a:r>
            <a:endParaRPr lang="it-IT" sz="1600" dirty="0">
              <a:latin typeface="Arial Black" panose="020B0A04020102020204" pitchFamily="34" charset="0"/>
            </a:endParaRPr>
          </a:p>
        </p:txBody>
      </p:sp>
      <p:cxnSp>
        <p:nvCxnSpPr>
          <p:cNvPr id="11" name="Connettore 2 10"/>
          <p:cNvCxnSpPr/>
          <p:nvPr/>
        </p:nvCxnSpPr>
        <p:spPr>
          <a:xfrm>
            <a:off x="3565710" y="580400"/>
            <a:ext cx="144016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6906399" y="894454"/>
            <a:ext cx="144016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6498040" y="5481961"/>
            <a:ext cx="603532" cy="8929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02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95697" y="126876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/>
              <a:t>(regola </a:t>
            </a:r>
            <a:r>
              <a:rPr lang="it-IT" sz="2200" b="1" dirty="0" err="1" smtClean="0"/>
              <a:t>Etpl</a:t>
            </a:r>
            <a:r>
              <a:rPr lang="it-IT" sz="2200" b="1" dirty="0" smtClean="0"/>
              <a:t> n.2)</a:t>
            </a:r>
            <a:endParaRPr lang="it-IT" sz="2200" b="1" dirty="0"/>
          </a:p>
          <a:p>
            <a:pPr algn="just"/>
            <a:r>
              <a:rPr lang="it-IT" sz="2200" b="1" dirty="0"/>
              <a:t>è</a:t>
            </a:r>
            <a:r>
              <a:rPr lang="it-IT" sz="2200" b="1" dirty="0" smtClean="0"/>
              <a:t> </a:t>
            </a:r>
            <a:r>
              <a:rPr lang="it-IT" sz="2200" b="1" dirty="0"/>
              <a:t>indispensabile conoscere SEMPRE </a:t>
            </a:r>
            <a:r>
              <a:rPr lang="it-IT" sz="2200" b="1" dirty="0" smtClean="0"/>
              <a:t>(sta in questo la «trasparenza </a:t>
            </a:r>
            <a:r>
              <a:rPr lang="it-IT" sz="2200" b="1" dirty="0" err="1" smtClean="0"/>
              <a:t>Etpl</a:t>
            </a:r>
            <a:r>
              <a:rPr lang="it-IT" sz="2200" b="1" dirty="0" smtClean="0"/>
              <a:t>») </a:t>
            </a:r>
            <a:r>
              <a:rPr lang="it-IT" sz="2200" b="1" dirty="0"/>
              <a:t>gli </a:t>
            </a:r>
            <a:r>
              <a:rPr lang="it-IT" sz="2200" b="1" u="sng" dirty="0">
                <a:solidFill>
                  <a:srgbClr val="FF0000"/>
                </a:solidFill>
              </a:rPr>
              <a:t>OBIETTIVI NUMERICI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/>
              <a:t>assegnati </a:t>
            </a:r>
            <a:r>
              <a:rPr lang="it-IT" sz="2200" b="1" dirty="0" smtClean="0"/>
              <a:t>ALL’INIZIO DELL’ANNO per </a:t>
            </a:r>
            <a:r>
              <a:rPr lang="it-IT" sz="2200" b="1" dirty="0"/>
              <a:t>verificare che siano </a:t>
            </a:r>
            <a:r>
              <a:rPr lang="it-IT" sz="2200" b="1" dirty="0" smtClean="0"/>
              <a:t>«EFFETTIVI» </a:t>
            </a:r>
            <a:r>
              <a:rPr lang="it-IT" sz="2200" b="1" dirty="0"/>
              <a:t>e </a:t>
            </a:r>
            <a:r>
              <a:rPr lang="it-IT" sz="2200" b="1" dirty="0" smtClean="0"/>
              <a:t>«NON APPARENTI» …</a:t>
            </a:r>
            <a:endParaRPr lang="it-IT" sz="22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924944"/>
            <a:ext cx="4620043" cy="254965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786061" y="5805264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b="1" dirty="0" smtClean="0"/>
              <a:t>… e per verificare, AD ANNO CONCLUSO, che siano </a:t>
            </a:r>
            <a:r>
              <a:rPr lang="it-IT" sz="2200" b="1" dirty="0"/>
              <a:t>stati </a:t>
            </a:r>
            <a:r>
              <a:rPr lang="it-IT" sz="2200" b="1" u="sng" dirty="0">
                <a:solidFill>
                  <a:srgbClr val="FF0000"/>
                </a:solidFill>
              </a:rPr>
              <a:t>DAVVERO </a:t>
            </a:r>
            <a:r>
              <a:rPr lang="it-IT" sz="2200" b="1" u="sng" dirty="0" smtClean="0">
                <a:solidFill>
                  <a:srgbClr val="FF0000"/>
                </a:solidFill>
              </a:rPr>
              <a:t>RAGGIUNTI</a:t>
            </a:r>
            <a:r>
              <a:rPr lang="it-IT" sz="2200" b="1" dirty="0" smtClean="0"/>
              <a:t>;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405184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891392" y="5517233"/>
            <a:ext cx="7926760" cy="841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200" b="1" dirty="0" smtClean="0"/>
              <a:t>… per singoli territori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2200" dirty="0" smtClean="0"/>
              <a:t>(in genere gli ambiti provinciali);</a:t>
            </a:r>
          </a:p>
          <a:p>
            <a:pPr marL="0" indent="0" algn="ctr">
              <a:buFont typeface="Arial" pitchFamily="34" charset="0"/>
              <a:buNone/>
            </a:pPr>
            <a:endParaRPr lang="it-IT" sz="2000" dirty="0" smtClean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430" y="2190499"/>
            <a:ext cx="4039859" cy="290165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63688" y="345665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 smtClean="0"/>
              <a:t>Il pollo</a:t>
            </a:r>
            <a:endParaRPr lang="it-IT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88224" y="3456659"/>
            <a:ext cx="136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d</a:t>
            </a:r>
            <a:r>
              <a:rPr lang="it-IT" i="1" dirty="0" smtClean="0"/>
              <a:t>i Trilussa</a:t>
            </a:r>
            <a:endParaRPr lang="it-IT" i="1" dirty="0"/>
          </a:p>
        </p:txBody>
      </p:sp>
      <p:sp>
        <p:nvSpPr>
          <p:cNvPr id="9" name="Rettangolo 8"/>
          <p:cNvSpPr/>
          <p:nvPr/>
        </p:nvSpPr>
        <p:spPr>
          <a:xfrm>
            <a:off x="611560" y="1245948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/>
              <a:t>(regola </a:t>
            </a:r>
            <a:r>
              <a:rPr lang="it-IT" sz="2200" b="1" dirty="0" err="1" smtClean="0"/>
              <a:t>Etpl</a:t>
            </a:r>
            <a:r>
              <a:rPr lang="it-IT" sz="2200" b="1" dirty="0" smtClean="0"/>
              <a:t> n.3)</a:t>
            </a:r>
            <a:endParaRPr lang="it-IT" sz="2200" b="1" dirty="0"/>
          </a:p>
          <a:p>
            <a:pPr algn="just"/>
            <a:r>
              <a:rPr lang="it-IT" sz="2200" b="1" dirty="0"/>
              <a:t>t</a:t>
            </a:r>
            <a:r>
              <a:rPr lang="it-IT" sz="2200" b="1" dirty="0" smtClean="0"/>
              <a:t>utto questo va fatto non per totali nazionali, medie e mediane ma…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183448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587123" y="4797152"/>
            <a:ext cx="8172665" cy="15841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dirty="0" smtClean="0"/>
              <a:t>(regola </a:t>
            </a:r>
            <a:r>
              <a:rPr lang="it-IT" sz="2200" b="1" dirty="0" err="1" smtClean="0"/>
              <a:t>Etpl</a:t>
            </a:r>
            <a:r>
              <a:rPr lang="it-IT" sz="2200" b="1" dirty="0" smtClean="0"/>
              <a:t> n.4)</a:t>
            </a:r>
          </a:p>
          <a:p>
            <a:pPr algn="just"/>
            <a:r>
              <a:rPr lang="it-IT" sz="2200" b="1" dirty="0" smtClean="0"/>
              <a:t>	Bisogna individuare, ogni volta sia possibile (e lo è quasi sempre), le prestazioni </a:t>
            </a:r>
            <a:r>
              <a:rPr lang="it-IT" sz="2200" b="1" dirty="0"/>
              <a:t>migliori (</a:t>
            </a:r>
            <a:r>
              <a:rPr lang="it-IT" sz="2200" b="1" u="sng" dirty="0">
                <a:solidFill>
                  <a:srgbClr val="FF0000"/>
                </a:solidFill>
              </a:rPr>
              <a:t>BENCHMARK</a:t>
            </a:r>
            <a:r>
              <a:rPr lang="it-IT" sz="2200" b="1" dirty="0"/>
              <a:t>) raggiunte </a:t>
            </a:r>
            <a:r>
              <a:rPr lang="it-IT" sz="2200" b="1" dirty="0" smtClean="0"/>
              <a:t>in gruppi </a:t>
            </a:r>
            <a:r>
              <a:rPr lang="it-IT" sz="2200" b="1" dirty="0" err="1" smtClean="0"/>
              <a:t>omolo-ghi</a:t>
            </a:r>
            <a:r>
              <a:rPr lang="it-IT" sz="2200" b="1" dirty="0" smtClean="0"/>
              <a:t> </a:t>
            </a:r>
            <a:r>
              <a:rPr lang="it-IT" sz="2200" b="1" dirty="0"/>
              <a:t>di </a:t>
            </a:r>
            <a:r>
              <a:rPr lang="it-IT" sz="2200" b="1" dirty="0" smtClean="0"/>
              <a:t>amministrazioni/unità organizzative interne, per poi chiede-re a tutte le altre di fissare obiettivi di graduale avvicinamento a tali prestazioni eccellenti.</a:t>
            </a:r>
            <a:endParaRPr lang="it-IT" sz="2200" b="1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87123" y="947814"/>
            <a:ext cx="8229600" cy="4405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INFATTI</a:t>
            </a:r>
            <a:endParaRPr lang="it-IT" sz="24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71094"/>
            <a:ext cx="4234991" cy="27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97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11560" y="285082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29836" y="1340768"/>
            <a:ext cx="8229600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È QUESTA LA SOLUZIONE ETPL PER PREVENIRE I COMPORTAMENTI DEVIANTI NELLA PUBBLICA AMMINISTRAZIONE</a:t>
            </a:r>
            <a:endParaRPr lang="it-IT" sz="1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94" y="2002039"/>
            <a:ext cx="2495038" cy="18592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721" y="1989633"/>
            <a:ext cx="1788722" cy="239909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539" y="1930432"/>
            <a:ext cx="1656122" cy="254788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23" y="4018537"/>
            <a:ext cx="1612737" cy="2563726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38" y="4563921"/>
            <a:ext cx="2798220" cy="191678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310" y="4388725"/>
            <a:ext cx="2928486" cy="21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9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268760"/>
            <a:ext cx="6456999" cy="4214301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611560" y="285082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1560" y="5805264"/>
            <a:ext cx="8229600" cy="57606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E PER PREVENIRE LA CORRUZIONE</a:t>
            </a:r>
            <a:endParaRPr lang="it-IT" sz="2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2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68" y="1837924"/>
            <a:ext cx="2808312" cy="4148005"/>
          </a:xfrm>
          <a:prstGeom prst="rect">
            <a:avLst/>
          </a:prstGeom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11560" y="285082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1560" y="1243823"/>
            <a:ext cx="8229600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Veniamo alle singole azioni (Gruppi di lavoro)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39888" y="6118366"/>
            <a:ext cx="80012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STA TUTTO SCRITTO QUI</a:t>
            </a:r>
          </a:p>
          <a:p>
            <a:pPr algn="ctr"/>
            <a:r>
              <a:rPr lang="it-IT" i="1" dirty="0" smtClean="0">
                <a:solidFill>
                  <a:srgbClr val="0070C0"/>
                </a:solidFill>
              </a:rPr>
              <a:t>(www.italiatrasparente.it)</a:t>
            </a:r>
            <a:endParaRPr lang="it-IT" i="1" dirty="0">
              <a:solidFill>
                <a:srgbClr val="0070C0"/>
              </a:solidFill>
            </a:endParaRPr>
          </a:p>
        </p:txBody>
      </p:sp>
      <p:sp>
        <p:nvSpPr>
          <p:cNvPr id="15" name="Doppia parentesi quadra 14"/>
          <p:cNvSpPr/>
          <p:nvPr/>
        </p:nvSpPr>
        <p:spPr>
          <a:xfrm>
            <a:off x="2746140" y="3429000"/>
            <a:ext cx="4202124" cy="2952328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entagono 15"/>
          <p:cNvSpPr/>
          <p:nvPr/>
        </p:nvSpPr>
        <p:spPr>
          <a:xfrm>
            <a:off x="3235306" y="3346237"/>
            <a:ext cx="232520" cy="1829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entagono 16"/>
          <p:cNvSpPr/>
          <p:nvPr/>
        </p:nvSpPr>
        <p:spPr>
          <a:xfrm flipH="1">
            <a:off x="6229718" y="3337546"/>
            <a:ext cx="216024" cy="182907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22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19872" y="2758151"/>
            <a:ext cx="5112568" cy="1021268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1) Maggio 2017</a:t>
            </a:r>
          </a:p>
          <a:p>
            <a:pPr marL="0" indent="0" algn="ctr"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Accesso Impieghi ANAC (esplorativo): accolto</a:t>
            </a:r>
          </a:p>
          <a:p>
            <a:pPr marL="0" indent="0" algn="ctr"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Stato: concluso</a:t>
            </a:r>
            <a:endParaRPr lang="it-IT" sz="1500" dirty="0">
              <a:latin typeface="Arial Black" panose="020B0A04020102020204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1560" y="285082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1349153"/>
            <a:ext cx="8229600" cy="93610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GLI ACCESSI GENERALIZZATI DEL PROGETTO ITALIA TRASPARENTE (GRUPPI DI LAVORO) EFFETTUATI FINO AD OGGI</a:t>
            </a:r>
            <a:endParaRPr lang="it-IT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79" y="2683845"/>
            <a:ext cx="2684977" cy="1713910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1947533" y="4605647"/>
            <a:ext cx="4621268" cy="191355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500" dirty="0">
                <a:latin typeface="Arial Black" panose="020B0A04020102020204" pitchFamily="34" charset="0"/>
              </a:rPr>
              <a:t>2</a:t>
            </a:r>
            <a:r>
              <a:rPr lang="it-IT" sz="1500" dirty="0" smtClean="0">
                <a:latin typeface="Arial Black" panose="020B0A04020102020204" pitchFamily="34" charset="0"/>
              </a:rPr>
              <a:t>) Maggio 2017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Foia Impieghi GDF: respinto.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Ricorso: perso al Tar Lazio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Appello a </a:t>
            </a:r>
            <a:r>
              <a:rPr lang="it-IT" sz="1500" dirty="0" err="1" smtClean="0">
                <a:latin typeface="Arial Black" panose="020B0A04020102020204" pitchFamily="34" charset="0"/>
              </a:rPr>
              <a:t>Cons</a:t>
            </a:r>
            <a:r>
              <a:rPr lang="it-IT" sz="1500" dirty="0" smtClean="0">
                <a:latin typeface="Arial Black" panose="020B0A04020102020204" pitchFamily="34" charset="0"/>
              </a:rPr>
              <a:t>. di Stato: non presentato per intervenuta carenza di interesse (sentenza 120/2018 Corte </a:t>
            </a:r>
            <a:r>
              <a:rPr lang="it-IT" sz="1500" dirty="0" err="1" smtClean="0">
                <a:latin typeface="Arial Black" panose="020B0A04020102020204" pitchFamily="34" charset="0"/>
              </a:rPr>
              <a:t>Cost</a:t>
            </a:r>
            <a:r>
              <a:rPr lang="it-IT" sz="1500" dirty="0" smtClean="0">
                <a:latin typeface="Arial Black" panose="020B0A04020102020204" pitchFamily="34" charset="0"/>
              </a:rPr>
              <a:t>.) 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Stato: concluso</a:t>
            </a:r>
            <a:endParaRPr lang="it-IT" sz="1500" dirty="0">
              <a:latin typeface="Arial Black" panose="020B0A040201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428980"/>
            <a:ext cx="1944216" cy="209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5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endParaRPr lang="it-IT" sz="12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OGGI PARLEREMO DI …</a:t>
            </a:r>
          </a:p>
          <a:p>
            <a:pPr marL="0" indent="0" algn="ctr"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96279"/>
            <a:ext cx="8238926" cy="1489778"/>
          </a:xfrm>
          <a:prstGeom prst="rect">
            <a:avLst/>
          </a:prstGeom>
        </p:spPr>
      </p:pic>
      <p:sp>
        <p:nvSpPr>
          <p:cNvPr id="6" name="Freccia in giù 5"/>
          <p:cNvSpPr/>
          <p:nvPr/>
        </p:nvSpPr>
        <p:spPr>
          <a:xfrm>
            <a:off x="3779912" y="2348880"/>
            <a:ext cx="1368152" cy="15841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58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1691680" y="1467450"/>
            <a:ext cx="3600400" cy="733450"/>
          </a:xfrm>
          <a:ln w="3175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1800" dirty="0">
                <a:latin typeface="Arial Black" panose="020B0A04020102020204" pitchFamily="34" charset="0"/>
              </a:rPr>
              <a:t>3</a:t>
            </a:r>
            <a:r>
              <a:rPr lang="it-IT" sz="1800" dirty="0" smtClean="0">
                <a:latin typeface="Arial Black" panose="020B0A04020102020204" pitchFamily="34" charset="0"/>
              </a:rPr>
              <a:t>) Novembre 2017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Foia Truffe agli anziani : accolto</a:t>
            </a:r>
          </a:p>
          <a:p>
            <a:pPr marL="0" indent="0" algn="ctr"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Stato: in corso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365700" y="3426997"/>
            <a:ext cx="3970784" cy="111670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500" dirty="0">
                <a:latin typeface="Arial Black" panose="020B0A04020102020204" pitchFamily="34" charset="0"/>
              </a:rPr>
              <a:t>4</a:t>
            </a:r>
            <a:r>
              <a:rPr lang="it-IT" sz="1500" dirty="0" smtClean="0">
                <a:latin typeface="Arial Black" panose="020B0A04020102020204" pitchFamily="34" charset="0"/>
              </a:rPr>
              <a:t>) Novembre 2017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Foia Partecipazione dei Comuni all’accertamento tributario: accolto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Stato: in corso</a:t>
            </a:r>
            <a:endParaRPr lang="it-IT" sz="1500" dirty="0">
              <a:latin typeface="Arial Black" panose="020B0A04020102020204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979712" y="5330480"/>
            <a:ext cx="4145508" cy="97033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800" dirty="0">
                <a:latin typeface="Arial Black" panose="020B0A04020102020204" pitchFamily="34" charset="0"/>
              </a:rPr>
              <a:t>5</a:t>
            </a:r>
            <a:r>
              <a:rPr lang="it-IT" sz="1800" dirty="0" smtClean="0">
                <a:latin typeface="Arial Black" panose="020B0A04020102020204" pitchFamily="34" charset="0"/>
              </a:rPr>
              <a:t>) Maggio 2018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Foia Impieghi Municipi del Comune di Roma: di fatto non accolto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Stato: in corso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30049"/>
            <a:ext cx="2684559" cy="18883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06969"/>
            <a:ext cx="2605709" cy="190840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2072584" cy="20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85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3131840" y="1588681"/>
            <a:ext cx="5494437" cy="91698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6) Giugno 2018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Foia Output Sezioni Lavoro Tribunali del Lazio: accolto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Stato: in corso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65740"/>
            <a:ext cx="1939062" cy="202157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52" y="2645028"/>
            <a:ext cx="2614748" cy="2071720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2195737" y="3220321"/>
            <a:ext cx="4629824" cy="96804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7) Giugno 2018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Foia Impieghi </a:t>
            </a:r>
            <a:r>
              <a:rPr lang="it-IT" sz="1500" dirty="0" err="1" smtClean="0">
                <a:latin typeface="Arial Black" panose="020B0A04020102020204" pitchFamily="34" charset="0"/>
              </a:rPr>
              <a:t>Authorities</a:t>
            </a:r>
            <a:r>
              <a:rPr lang="it-IT" sz="1500" dirty="0" smtClean="0">
                <a:latin typeface="Arial Black" panose="020B0A04020102020204" pitchFamily="34" charset="0"/>
              </a:rPr>
              <a:t>: accolto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Stato: in corso</a:t>
            </a:r>
            <a:endParaRPr lang="it-IT" sz="1500" dirty="0">
              <a:latin typeface="Arial Black" panose="020B0A04020102020204" pitchFamily="34" charset="0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3325310" y="5085184"/>
            <a:ext cx="5519659" cy="100854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8) Agosto 2018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Foia Impieghi Municipio 2018 del Comune di Roma: di fatto non accolto.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Stato: in corso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5" y="4454375"/>
            <a:ext cx="2072584" cy="204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63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780098" y="1433729"/>
            <a:ext cx="3982538" cy="152390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500" dirty="0">
                <a:latin typeface="Arial Black" panose="020B0A04020102020204" pitchFamily="34" charset="0"/>
              </a:rPr>
              <a:t>9</a:t>
            </a:r>
            <a:r>
              <a:rPr lang="it-IT" sz="1500" dirty="0" smtClean="0">
                <a:latin typeface="Arial Black" panose="020B0A04020102020204" pitchFamily="34" charset="0"/>
              </a:rPr>
              <a:t>) Settembre 2018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Foia Impieghi Comandi direzione e controllo GDF: respinto.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Ricorso al Tar del Lazio: udienza fissata al 7 maggio 2019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Stato: in corso</a:t>
            </a:r>
            <a:endParaRPr lang="it-IT" sz="1500" dirty="0">
              <a:latin typeface="Arial Black" panose="020B0A040201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87" y="1268760"/>
            <a:ext cx="1944216" cy="2090225"/>
          </a:xfrm>
          <a:prstGeom prst="rect">
            <a:avLst/>
          </a:prstGeom>
        </p:spPr>
      </p:pic>
      <p:sp>
        <p:nvSpPr>
          <p:cNvPr id="10" name="Segnaposto contenuto 2"/>
          <p:cNvSpPr txBox="1">
            <a:spLocks/>
          </p:cNvSpPr>
          <p:nvPr/>
        </p:nvSpPr>
        <p:spPr>
          <a:xfrm>
            <a:off x="2780098" y="3619700"/>
            <a:ext cx="3982538" cy="96667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10) Marzo 2019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Foia Impieghi Municipi VIII, XI, XII, XIII e XV  del Comune di Roma.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Stato: in corso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80701"/>
            <a:ext cx="2072584" cy="2044671"/>
          </a:xfrm>
          <a:prstGeom prst="rect">
            <a:avLst/>
          </a:prstGeom>
        </p:spPr>
      </p:pic>
      <p:sp>
        <p:nvSpPr>
          <p:cNvPr id="12" name="Segnaposto contenuto 2"/>
          <p:cNvSpPr txBox="1">
            <a:spLocks/>
          </p:cNvSpPr>
          <p:nvPr/>
        </p:nvSpPr>
        <p:spPr>
          <a:xfrm>
            <a:off x="2660130" y="5386087"/>
            <a:ext cx="4102506" cy="923233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11) Marzo 2019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Foia Tempi medi provinciali dei rimborsi iva.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800" dirty="0" smtClean="0">
                <a:latin typeface="Arial Black" panose="020B0A04020102020204" pitchFamily="34" charset="0"/>
              </a:rPr>
              <a:t>Stato: in corso</a:t>
            </a:r>
            <a:endParaRPr lang="it-IT" sz="1800" dirty="0">
              <a:latin typeface="Arial Black" panose="020B0A040201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90" y="4586372"/>
            <a:ext cx="2048703" cy="213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13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609600" y="1349153"/>
            <a:ext cx="8229600" cy="93610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 PROSSIMI ACCESSI CIVICI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DEL PROGETTO ETPL ITALIA TRASPARENTE</a:t>
            </a:r>
            <a:endParaRPr lang="it-IT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609600" y="5207320"/>
            <a:ext cx="3127321" cy="1174008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12) Accesso esplorativo per conoscere gli obiettivi per il 2019 assegnati alle </a:t>
            </a:r>
            <a:r>
              <a:rPr lang="it-IT" sz="1500" dirty="0">
                <a:latin typeface="Arial Black" panose="020B0A04020102020204" pitchFamily="34" charset="0"/>
              </a:rPr>
              <a:t>u</a:t>
            </a:r>
            <a:r>
              <a:rPr lang="it-IT" sz="1500" dirty="0" smtClean="0">
                <a:latin typeface="Arial Black" panose="020B0A04020102020204" pitchFamily="34" charset="0"/>
              </a:rPr>
              <a:t>nità organizzative interne di ANAC</a:t>
            </a:r>
            <a:endParaRPr lang="it-IT" sz="1500" dirty="0">
              <a:latin typeface="Arial Black" panose="020B0A040201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39679"/>
            <a:ext cx="3542471" cy="226127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115" y="2708987"/>
            <a:ext cx="2182935" cy="234687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094" y="2680307"/>
            <a:ext cx="2280106" cy="2375552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4264115" y="5207321"/>
            <a:ext cx="4575085" cy="88597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13) Foia Prevenzione dell’evasione fiscale e degli altri illeciti economico-finanziari distinti per ambiti provinciali</a:t>
            </a:r>
            <a:endParaRPr lang="it-IT" sz="1500" dirty="0">
              <a:latin typeface="Arial Black" panose="020B0A04020102020204" pitchFamily="34" charset="0"/>
            </a:endParaRPr>
          </a:p>
        </p:txBody>
      </p:sp>
      <p:sp>
        <p:nvSpPr>
          <p:cNvPr id="15" name="Freccia in su 14"/>
          <p:cNvSpPr/>
          <p:nvPr/>
        </p:nvSpPr>
        <p:spPr>
          <a:xfrm>
            <a:off x="6170178" y="6093296"/>
            <a:ext cx="634070" cy="64807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7" name="Freccia in su 16"/>
          <p:cNvSpPr/>
          <p:nvPr/>
        </p:nvSpPr>
        <p:spPr>
          <a:xfrm>
            <a:off x="4894038" y="6093296"/>
            <a:ext cx="634070" cy="64807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Freccia in su 17"/>
          <p:cNvSpPr/>
          <p:nvPr/>
        </p:nvSpPr>
        <p:spPr>
          <a:xfrm>
            <a:off x="7504689" y="6093295"/>
            <a:ext cx="634070" cy="678253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7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18" y="1169113"/>
            <a:ext cx="2064674" cy="2036868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3779912" y="1759271"/>
            <a:ext cx="4693773" cy="61312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14) Foia Impieghi Municipi I, II, III, IV, V, VI, VII IX, X E XIV del Comune di Roma.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5333522" y="5231090"/>
            <a:ext cx="3507638" cy="86409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16) Foia Costi sostenuti dalle ASL regionali per gli acquisti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di aghi da insulina per pazienti diabetici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608627" y="3737103"/>
            <a:ext cx="2347865" cy="4154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1500" dirty="0" smtClean="0">
                <a:latin typeface="Arial Black" panose="020B0A04020102020204" pitchFamily="34" charset="0"/>
              </a:rPr>
              <a:t>15) Foia Città sicure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37" y="2810634"/>
            <a:ext cx="2232248" cy="222146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60" y="3542345"/>
            <a:ext cx="2234947" cy="25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15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89587" y="248548"/>
            <a:ext cx="8229600" cy="14401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VENIAMO ALLE AZIONI</a:t>
            </a:r>
          </a:p>
          <a:p>
            <a:pPr marL="0" indent="0" algn="ctr"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DEL PROGETTO ETPL ITALIA TRASPARENTE </a:t>
            </a:r>
          </a:p>
          <a:p>
            <a:pPr marL="0" indent="0" algn="ctr"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PER LA PREVENZIONE DELL’EVASIONE FISCALE </a:t>
            </a:r>
          </a:p>
          <a:p>
            <a:pPr marL="0" indent="0" algn="ctr">
              <a:buNone/>
            </a:pPr>
            <a:r>
              <a:rPr lang="it-IT" sz="2600" b="1" dirty="0" smtClean="0">
                <a:solidFill>
                  <a:srgbClr val="FF0000"/>
                </a:solidFill>
              </a:rPr>
              <a:t>E DEGLI ILLECITI ECONOMICO-FINANZIARI</a:t>
            </a:r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589587" y="1854243"/>
            <a:ext cx="8229600" cy="634082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SI TRATTERÀ DI INTERLOQUIRE CON DUE ISTITUZIONI</a:t>
            </a:r>
          </a:p>
          <a:p>
            <a:pPr marL="0" indent="0" algn="ctr">
              <a:buFont typeface="Arial" pitchFamily="34" charset="0"/>
              <a:buNone/>
            </a:pPr>
            <a:r>
              <a:rPr lang="it-IT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TRA LORO FORTEMENTE DISSIMILI</a:t>
            </a:r>
          </a:p>
          <a:p>
            <a:pPr marL="0" indent="0" algn="ctr">
              <a:buFont typeface="Arial" pitchFamily="34" charset="0"/>
              <a:buNone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74" y="2964892"/>
            <a:ext cx="3250723" cy="118599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741" y="2784707"/>
            <a:ext cx="3292760" cy="173518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75024" y="4737191"/>
            <a:ext cx="3725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Modello: Organizzazione civile</a:t>
            </a:r>
            <a:endParaRPr lang="it-IT" dirty="0"/>
          </a:p>
          <a:p>
            <a:r>
              <a:rPr lang="it-IT" dirty="0" smtClean="0"/>
              <a:t>Livelli gerarchici: 4 (nazionale, regionali, provinciali, uffici territoriali)</a:t>
            </a:r>
          </a:p>
          <a:p>
            <a:r>
              <a:rPr lang="it-IT" dirty="0"/>
              <a:t>U</a:t>
            </a:r>
            <a:r>
              <a:rPr lang="it-IT" dirty="0" smtClean="0"/>
              <a:t>nità di personale: da verificare  Tipologie obiettivi 2019: da verificare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002741" y="4725144"/>
            <a:ext cx="36952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Modello: Organizzazione militare</a:t>
            </a:r>
            <a:endParaRPr lang="it-IT" dirty="0"/>
          </a:p>
          <a:p>
            <a:r>
              <a:rPr lang="it-IT" dirty="0" smtClean="0"/>
              <a:t>Livelli gerarchici: 6 (nazionale, interregionali, regionali, provinciali, gruppi, esecutivi del servizio)</a:t>
            </a:r>
          </a:p>
          <a:p>
            <a:r>
              <a:rPr lang="it-IT" dirty="0" smtClean="0"/>
              <a:t>Unità di personale: 58mila nel 2016</a:t>
            </a:r>
          </a:p>
          <a:p>
            <a:r>
              <a:rPr lang="it-IT" dirty="0" smtClean="0"/>
              <a:t>Obiettivi 2018: di tipo esclusivamente repressivo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3088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1411" y="1181830"/>
            <a:ext cx="8229600" cy="1865213"/>
          </a:xfrm>
          <a:solidFill>
            <a:srgbClr val="FF000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it-IT" sz="800" dirty="0" smtClean="0">
              <a:solidFill>
                <a:schemeClr val="bg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chemeClr val="bg1"/>
                </a:solidFill>
              </a:rPr>
              <a:t>Stimolare entrambe le Istituzioni a cominciare ad agire sulla </a:t>
            </a:r>
            <a:r>
              <a:rPr lang="it-IT" sz="2400" b="1" u="sng" dirty="0" smtClean="0">
                <a:solidFill>
                  <a:schemeClr val="bg1"/>
                </a:solidFill>
              </a:rPr>
              <a:t>NUOVA LEVA DELLA PREVENZIONE</a:t>
            </a:r>
            <a:r>
              <a:rPr lang="it-IT" sz="2400" b="1" dirty="0" smtClean="0">
                <a:solidFill>
                  <a:srgbClr val="FFFF00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(e non soltanto della repressione) degli illeciti economico-finanziari fissando come </a:t>
            </a:r>
            <a:r>
              <a:rPr lang="it-IT" sz="2400" b="1" u="sng" dirty="0" smtClean="0">
                <a:solidFill>
                  <a:schemeClr val="bg1"/>
                </a:solidFill>
              </a:rPr>
              <a:t>OBIETTIVI ANNUALI </a:t>
            </a:r>
            <a:r>
              <a:rPr lang="it-IT" sz="2400" b="1" dirty="0" smtClean="0">
                <a:solidFill>
                  <a:schemeClr val="bg1"/>
                </a:solidFill>
              </a:rPr>
              <a:t>la diminuzione dei </a:t>
            </a:r>
            <a:r>
              <a:rPr lang="it-IT" sz="2400" b="1" u="sng" dirty="0" smtClean="0">
                <a:solidFill>
                  <a:schemeClr val="bg1"/>
                </a:solidFill>
              </a:rPr>
              <a:t>TAX GAP PROVINCIALI </a:t>
            </a:r>
            <a:r>
              <a:rPr lang="it-IT" sz="2400" b="1" dirty="0" smtClean="0">
                <a:solidFill>
                  <a:schemeClr val="bg1"/>
                </a:solidFill>
              </a:rPr>
              <a:t>distinti per i settori economici tipici di </a:t>
            </a:r>
            <a:r>
              <a:rPr lang="it-I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ciascun territorio</a:t>
            </a:r>
            <a:r>
              <a:rPr lang="it-IT" sz="2400" b="1" dirty="0" smtClean="0">
                <a:solidFill>
                  <a:schemeClr val="bg1"/>
                </a:solidFill>
              </a:rPr>
              <a:t> con risultati misurati </a:t>
            </a:r>
            <a:r>
              <a:rPr lang="it-IT" sz="2400" b="1" u="sng" dirty="0" smtClean="0">
                <a:solidFill>
                  <a:schemeClr val="bg1"/>
                </a:solidFill>
              </a:rPr>
              <a:t>SULL’AUMENTO DEL GETTITO SPONTANEO</a:t>
            </a:r>
            <a:r>
              <a:rPr lang="it-IT" sz="2400" b="1" dirty="0" smtClean="0">
                <a:solidFill>
                  <a:schemeClr val="bg1"/>
                </a:solidFill>
              </a:rPr>
              <a:t> realizzato in ciascun anno considerato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591411" y="402330"/>
            <a:ext cx="8229600" cy="5110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800" b="1" dirty="0" smtClean="0">
                <a:solidFill>
                  <a:schemeClr val="bg1"/>
                </a:solidFill>
              </a:rPr>
              <a:t>LE FINALITÀ DEI GRUPPI DI LAVORO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14805" y="3315492"/>
            <a:ext cx="8229600" cy="157018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it-IT" sz="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b="1" dirty="0" smtClean="0">
                <a:solidFill>
                  <a:srgbClr val="002060"/>
                </a:solidFill>
              </a:rPr>
              <a:t>Stimolare la GDF a passare dagli attuali 6 a </a:t>
            </a:r>
            <a:r>
              <a:rPr lang="it-IT" sz="2400" b="1" u="sng" dirty="0" smtClean="0">
                <a:solidFill>
                  <a:srgbClr val="002060"/>
                </a:solidFill>
              </a:rPr>
              <a:t>4 LIVELLI GERARCHICI </a:t>
            </a:r>
            <a:r>
              <a:rPr lang="it-IT" sz="2400" b="1" dirty="0" err="1" smtClean="0">
                <a:solidFill>
                  <a:srgbClr val="002060"/>
                </a:solidFill>
              </a:rPr>
              <a:t>sopprimen</a:t>
            </a:r>
            <a:r>
              <a:rPr lang="it-IT" sz="2400" b="1" dirty="0" smtClean="0">
                <a:solidFill>
                  <a:srgbClr val="002060"/>
                </a:solidFill>
              </a:rPr>
              <a:t>-do gli attuali </a:t>
            </a:r>
            <a:r>
              <a:rPr lang="it-IT" sz="2400" b="1" u="sng" dirty="0" smtClean="0">
                <a:solidFill>
                  <a:srgbClr val="002060"/>
                </a:solidFill>
              </a:rPr>
              <a:t>COMANDI REGIONALI E DI GRUPPO </a:t>
            </a:r>
            <a:r>
              <a:rPr lang="it-IT" sz="2400" b="1" dirty="0" smtClean="0">
                <a:solidFill>
                  <a:srgbClr val="002060"/>
                </a:solidFill>
              </a:rPr>
              <a:t>e destinando le unità di personale così recuperate (da noi stimate in </a:t>
            </a:r>
            <a:r>
              <a:rPr lang="it-IT" sz="2400" b="1" u="sng" dirty="0" smtClean="0">
                <a:solidFill>
                  <a:srgbClr val="002060"/>
                </a:solidFill>
              </a:rPr>
              <a:t>8 MILA FINANZIERI</a:t>
            </a:r>
            <a:r>
              <a:rPr lang="it-IT" sz="2400" b="1" dirty="0" smtClean="0">
                <a:solidFill>
                  <a:srgbClr val="002060"/>
                </a:solidFill>
              </a:rPr>
              <a:t>) ad azioni di </a:t>
            </a:r>
            <a:r>
              <a:rPr lang="it-IT" sz="2400" b="1" u="sng" dirty="0" smtClean="0">
                <a:solidFill>
                  <a:srgbClr val="002060"/>
                </a:solidFill>
              </a:rPr>
              <a:t>CONTROLLO DEL TERRITORIO PER LA PREVENZIONE DEL SOMMERSO</a:t>
            </a:r>
            <a:r>
              <a:rPr lang="it-IT" sz="2400" b="1" dirty="0" smtClean="0">
                <a:solidFill>
                  <a:srgbClr val="002060"/>
                </a:solidFill>
              </a:rPr>
              <a:t> e delle truffe in danno dello stato (ad es. sul  reddito di cittadinanza) 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11560" y="5180706"/>
            <a:ext cx="8229600" cy="158417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bg1"/>
                </a:solidFill>
              </a:rPr>
              <a:t>S</a:t>
            </a:r>
            <a:r>
              <a:rPr lang="it-IT" sz="2400" b="1" dirty="0" smtClean="0">
                <a:solidFill>
                  <a:schemeClr val="bg1"/>
                </a:solidFill>
              </a:rPr>
              <a:t>timolare entrambe le Istituzioni a incentivare la </a:t>
            </a:r>
            <a:r>
              <a:rPr lang="it-IT" sz="2400" b="1" u="sng" dirty="0" smtClean="0">
                <a:solidFill>
                  <a:schemeClr val="bg1"/>
                </a:solidFill>
              </a:rPr>
              <a:t>PARTECIPAZIONE DEI COMUNI</a:t>
            </a:r>
            <a:r>
              <a:rPr lang="it-IT" sz="2400" b="1" dirty="0" smtClean="0">
                <a:solidFill>
                  <a:schemeClr val="bg1"/>
                </a:solidFill>
              </a:rPr>
              <a:t> non soltanto all’accertamento tributario (comunque da </a:t>
            </a:r>
            <a:r>
              <a:rPr lang="it-IT" sz="2400" b="1" dirty="0" err="1" smtClean="0">
                <a:solidFill>
                  <a:schemeClr val="bg1"/>
                </a:solidFill>
              </a:rPr>
              <a:t>rilan-ciare</a:t>
            </a:r>
            <a:r>
              <a:rPr lang="it-IT" sz="2400" b="1" dirty="0" smtClean="0">
                <a:solidFill>
                  <a:schemeClr val="bg1"/>
                </a:solidFill>
              </a:rPr>
              <a:t>) ma anche alla </a:t>
            </a:r>
            <a:r>
              <a:rPr lang="it-IT" sz="2400" b="1" u="sng" dirty="0" smtClean="0">
                <a:solidFill>
                  <a:schemeClr val="bg1"/>
                </a:solidFill>
              </a:rPr>
              <a:t>PREVENZIONE DEL SOMMERSO </a:t>
            </a:r>
            <a:r>
              <a:rPr lang="it-IT" sz="2400" b="1" dirty="0" smtClean="0">
                <a:solidFill>
                  <a:schemeClr val="bg1"/>
                </a:solidFill>
              </a:rPr>
              <a:t>attraverso </a:t>
            </a:r>
            <a:r>
              <a:rPr lang="it-IT" sz="2400" b="1" u="sng" dirty="0" smtClean="0">
                <a:solidFill>
                  <a:schemeClr val="bg1"/>
                </a:solidFill>
              </a:rPr>
              <a:t>AZIONI CONGIUNTE CON LA GDF</a:t>
            </a:r>
            <a:r>
              <a:rPr lang="it-IT" sz="2400" b="1" dirty="0" smtClean="0">
                <a:solidFill>
                  <a:schemeClr val="bg1"/>
                </a:solidFill>
              </a:rPr>
              <a:t> palesi e preannunciate e prevedendo </a:t>
            </a:r>
            <a:r>
              <a:rPr lang="it-IT" sz="2400" b="1" u="sng" dirty="0" smtClean="0">
                <a:solidFill>
                  <a:schemeClr val="bg1"/>
                </a:solidFill>
              </a:rPr>
              <a:t>MECCA-NISMI PREMIALI PER I COMUNI VIRTUOSI</a:t>
            </a:r>
            <a:r>
              <a:rPr lang="it-IT" sz="2400" b="1" dirty="0" smtClean="0">
                <a:solidFill>
                  <a:schemeClr val="bg1"/>
                </a:solidFill>
              </a:rPr>
              <a:t> (ad es. abbassamento di ali-quote </a:t>
            </a:r>
            <a:r>
              <a:rPr lang="it-IT" sz="2400" b="1" dirty="0" err="1" smtClean="0">
                <a:solidFill>
                  <a:schemeClr val="bg1"/>
                </a:solidFill>
              </a:rPr>
              <a:t>Imu</a:t>
            </a:r>
            <a:r>
              <a:rPr lang="it-IT" sz="2400" b="1" dirty="0" smtClean="0">
                <a:solidFill>
                  <a:schemeClr val="bg1"/>
                </a:solidFill>
              </a:rPr>
              <a:t> per i territori eccellenti).</a:t>
            </a:r>
          </a:p>
        </p:txBody>
      </p:sp>
    </p:spTree>
    <p:extLst>
      <p:ext uri="{BB962C8B-B14F-4D97-AF65-F5344CB8AC3E}">
        <p14:creationId xmlns:p14="http://schemas.microsoft.com/office/powerpoint/2010/main" val="2184026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547935" y="848764"/>
            <a:ext cx="8172665" cy="288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it-IT" sz="2000" dirty="0" smtClean="0"/>
              <a:t>COSTITUZIONE DI UNA CABINA NAZIONALE DI REGIA SPI-FICIESSE</a:t>
            </a:r>
            <a:endParaRPr lang="it-IT" sz="2000" dirty="0"/>
          </a:p>
        </p:txBody>
      </p:sp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584749" y="4170692"/>
            <a:ext cx="8172400" cy="84248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it-IT" dirty="0" smtClean="0"/>
              <a:t>COINVOLGIMENTO DELLE ISTITUZIONI CENTRALI E LOCALI (DIREZIONI AGENTRATE, COMANDI GDF</a:t>
            </a:r>
            <a:r>
              <a:rPr lang="it-IT" dirty="0"/>
              <a:t>, COMUNI) E </a:t>
            </a:r>
            <a:r>
              <a:rPr lang="it-IT" dirty="0" smtClean="0"/>
              <a:t>DEGLI ALTRI SOGGETTI INTERESSATI (IORGANIZZAZIONI CIVICHE, ASSOCIAZIONI DI CATEGORIA)</a:t>
            </a:r>
            <a:endParaRPr lang="it-IT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547935" y="140435"/>
            <a:ext cx="8229600" cy="43204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it-IT" b="1" dirty="0" smtClean="0">
                <a:solidFill>
                  <a:srgbClr val="FF0000"/>
                </a:solidFill>
              </a:rPr>
              <a:t>MODALITA ORGANIZZATIVE E OPERATIVE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77559" y="2316893"/>
            <a:ext cx="8088035" cy="10400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INDIVIDUAZIONE DELLE LEGHE SPI E DELLE SEZIONI FICIESSE CHE SI RENDERANNO DISPONIBILI SUI TERRITORI ED EFFETTUAZIONE </a:t>
            </a:r>
            <a:r>
              <a:rPr lang="it-IT" sz="2000" dirty="0"/>
              <a:t>DI CORSI DI FORMAZIONE CENTRALI E PERIFERICI </a:t>
            </a:r>
            <a:r>
              <a:rPr lang="it-IT" sz="2000" dirty="0" smtClean="0"/>
              <a:t>SULLE METODOLOGIE ETPL</a:t>
            </a:r>
            <a:endParaRPr lang="it-IT" sz="20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605135" y="3074594"/>
            <a:ext cx="8172400" cy="721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endParaRPr lang="it-IT" sz="2000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605135" y="3389972"/>
            <a:ext cx="8172400" cy="63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COINVOLGIMENTO DELLE UNIVERSITÀ PRESENTI NEI TERRITORI DI LEGHE E SEZIONI COINVOLTE</a:t>
            </a:r>
            <a:endParaRPr lang="it-IT" sz="2000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708523" y="5845933"/>
            <a:ext cx="8172400" cy="6936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AVVIO DELLE ATTIVITÀ DI CONTRATTAZIONE SOCIALE TERRITORIALE ETPL SULLA BASE DEI DATI ACQUISITI</a:t>
            </a:r>
            <a:endParaRPr lang="it-IT" sz="2000" dirty="0"/>
          </a:p>
        </p:txBody>
      </p:sp>
      <p:sp>
        <p:nvSpPr>
          <p:cNvPr id="16" name="Rettangolo 15"/>
          <p:cNvSpPr/>
          <p:nvPr/>
        </p:nvSpPr>
        <p:spPr>
          <a:xfrm>
            <a:off x="577559" y="1227604"/>
            <a:ext cx="81536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it-IT" sz="2000" dirty="0" smtClean="0"/>
              <a:t>INVIO AD AGENTRATE </a:t>
            </a:r>
            <a:r>
              <a:rPr lang="it-IT" sz="2000" dirty="0"/>
              <a:t>E GDF </a:t>
            </a:r>
            <a:r>
              <a:rPr lang="it-IT" sz="2000" dirty="0" smtClean="0"/>
              <a:t>DELL’ISTANZA DI ACCESSO CIVICO GENERALIZZATO DEL GRUPPO DI LAVORO «PREVENZIONE DELL’EVASIONE FISCALE»</a:t>
            </a:r>
            <a:endParaRPr lang="it-IT" sz="2000" dirty="0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694574" y="4984452"/>
            <a:ext cx="8172400" cy="633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it-IT" sz="2000" dirty="0" smtClean="0"/>
              <a:t>COINVOLGIMENTO DEI CITTADINI E DELLA STAMPA NAZIONALE E LOCALE CON CONVEGNI SUI TERRITORI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083363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voc_000\Desktop\report valutativ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1" y="476672"/>
            <a:ext cx="8007202" cy="484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80581" y="5711049"/>
            <a:ext cx="8229600" cy="7780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/>
              <a:t>http://www.italiatrasparente.it/wp-content/uploads/2018/02/Report-valutativo-GdL-Partecipazione-Comuni-accertamento-tributario.pdf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957295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vvoc_000\Desktop\piemon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423863"/>
            <a:ext cx="703738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47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it-IT" sz="1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QUINDI, DEL</a:t>
            </a:r>
          </a:p>
          <a:p>
            <a:pPr marL="0" indent="0" algn="ctr">
              <a:buNone/>
            </a:pPr>
            <a:r>
              <a:rPr lang="it-IT" b="1" dirty="0" smtClean="0">
                <a:solidFill>
                  <a:srgbClr val="002060"/>
                </a:solidFill>
              </a:rPr>
              <a:t>«PROGETTO ETPL ITALIA TRASPARENTE»</a:t>
            </a:r>
          </a:p>
          <a:p>
            <a:pPr marL="0" indent="0" algn="ctr">
              <a:buNone/>
            </a:pPr>
            <a:endParaRPr lang="it-IT" sz="1900" b="1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endParaRPr lang="it-IT" b="1" dirty="0" smtClean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2400" b="1" dirty="0"/>
          </a:p>
          <a:p>
            <a:pPr marL="0" indent="0" algn="ctr">
              <a:buNone/>
            </a:pPr>
            <a:endParaRPr lang="it-IT" sz="2400" b="1" dirty="0" smtClean="0"/>
          </a:p>
          <a:p>
            <a:pPr marL="0" indent="0" algn="ctr">
              <a:buNone/>
            </a:pPr>
            <a:endParaRPr lang="it-IT" sz="47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it-IT" sz="3500" dirty="0" smtClean="0">
                <a:solidFill>
                  <a:srgbClr val="FF0000"/>
                </a:solidFill>
              </a:rPr>
              <a:t>(www.italiatrasparente.it)</a:t>
            </a:r>
          </a:p>
          <a:p>
            <a:pPr marL="0" indent="0" algn="ctr">
              <a:buNone/>
            </a:pP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8622450" cy="1839456"/>
          </a:xfrm>
          <a:prstGeom prst="rect">
            <a:avLst/>
          </a:prstGeom>
        </p:spPr>
      </p:pic>
      <p:sp>
        <p:nvSpPr>
          <p:cNvPr id="7" name="Freccia in giù 6"/>
          <p:cNvSpPr/>
          <p:nvPr/>
        </p:nvSpPr>
        <p:spPr>
          <a:xfrm>
            <a:off x="3887924" y="2388136"/>
            <a:ext cx="1368152" cy="129614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013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vvoc_000\Desktop\emil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00587"/>
            <a:ext cx="729994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98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13204" cy="499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251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vvoc_000\Desktop\sicil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182"/>
            <a:ext cx="8064896" cy="65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85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vvoc_000\Desktop\comu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551240" cy="623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911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vvoc_000\Desktop\zavat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7031111" cy="653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695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sz="2000" dirty="0" smtClean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i="1" dirty="0" smtClean="0"/>
          </a:p>
          <a:p>
            <a:pPr marL="0" indent="0" algn="ctr">
              <a:buNone/>
            </a:pPr>
            <a:r>
              <a:rPr lang="it-IT" i="1" dirty="0" smtClean="0"/>
              <a:t>GRAZIE PER L’ATTENZIONE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38" y="980728"/>
            <a:ext cx="2916324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9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5" y="169569"/>
            <a:ext cx="7187672" cy="6408712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1220760" y="6575540"/>
            <a:ext cx="7056784" cy="5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ccia a destra 9"/>
          <p:cNvSpPr/>
          <p:nvPr/>
        </p:nvSpPr>
        <p:spPr>
          <a:xfrm>
            <a:off x="207983" y="1237995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216682" y="3703277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216682" y="4451742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201500" y="5431739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216682" y="5957560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flipH="1">
            <a:off x="8154572" y="1237995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flipH="1">
            <a:off x="8132889" y="3681702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 flipH="1">
            <a:off x="8142537" y="4486356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 flipH="1">
            <a:off x="8132889" y="5404934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flipH="1">
            <a:off x="8132889" y="5957560"/>
            <a:ext cx="897232" cy="504056"/>
          </a:xfrm>
          <a:prstGeom prst="right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635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0708" y="2051781"/>
            <a:ext cx="8229600" cy="4532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È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UN’INIZIATIVA PARTITA A MAGGIO </a:t>
            </a: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2017 DI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it-IT" sz="2400" dirty="0" smtClean="0"/>
          </a:p>
          <a:p>
            <a:pPr marL="0" indent="0" algn="ctr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</a:t>
            </a:r>
            <a:endParaRPr lang="it-IT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it-IT" sz="12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it-IT" sz="2400" u="sng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it-IT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 ATTUAZIONE DI UN PROTOCOLLO D’INTESA</a:t>
            </a:r>
          </a:p>
          <a:p>
            <a:pPr marL="0" indent="0" algn="ctr">
              <a:buNone/>
            </a:pPr>
            <a:r>
              <a:rPr lang="it-IT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SOTTOSCRITTO NEL 2014</a:t>
            </a:r>
            <a:endParaRPr lang="it-IT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1560" y="285082"/>
            <a:ext cx="8229600" cy="7780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18" y="2779807"/>
            <a:ext cx="2187108" cy="218710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84" y="3032395"/>
            <a:ext cx="2520280" cy="1681933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600708" y="1142836"/>
            <a:ext cx="8251304" cy="7780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solidFill>
                  <a:srgbClr val="7030A0"/>
                </a:solidFill>
                <a:latin typeface="Arial Black" panose="020B0A04020102020204" pitchFamily="34" charset="0"/>
              </a:rPr>
              <a:t>CHE COS’È</a:t>
            </a:r>
          </a:p>
          <a:p>
            <a:r>
              <a:rPr lang="it-IT" sz="1800" dirty="0">
                <a:solidFill>
                  <a:srgbClr val="7030A0"/>
                </a:solidFill>
                <a:latin typeface="Arial Black" panose="020B0A04020102020204" pitchFamily="34" charset="0"/>
              </a:rPr>
              <a:t>IL «PROGETTO ETPL ITALIA TRASPARENTE»?</a:t>
            </a:r>
          </a:p>
        </p:txBody>
      </p:sp>
    </p:spTree>
    <p:extLst>
      <p:ext uri="{BB962C8B-B14F-4D97-AF65-F5344CB8AC3E}">
        <p14:creationId xmlns:p14="http://schemas.microsoft.com/office/powerpoint/2010/main" val="319431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63180"/>
            <a:ext cx="8229600" cy="5062983"/>
          </a:xfrm>
        </p:spPr>
        <p:txBody>
          <a:bodyPr/>
          <a:lstStyle/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025970" y="1048187"/>
            <a:ext cx="7344816" cy="58785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IL CUI SCOPO È QUELLO DI </a:t>
            </a:r>
          </a:p>
          <a:p>
            <a:pPr algn="ctr"/>
            <a:endParaRPr lang="it-IT" sz="12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sz="24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sz="24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it-IT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it-IT" sz="2400" dirty="0" smtClean="0"/>
              <a:t>AVVIARE INIZIATIVE VOLTE A FAR FUNZIONARE BENE</a:t>
            </a:r>
          </a:p>
          <a:p>
            <a:pPr algn="ctr"/>
            <a:r>
              <a:rPr lang="it-IT" sz="2400" dirty="0" smtClean="0"/>
              <a:t>(E SEMPRE MEGLIO)</a:t>
            </a:r>
          </a:p>
          <a:p>
            <a:pPr algn="ctr"/>
            <a:r>
              <a:rPr lang="it-IT" sz="2400" b="1" u="sng" dirty="0" smtClean="0"/>
              <a:t>QUALUNQUE ORGANIZZAZIONE PUBBLICA</a:t>
            </a:r>
          </a:p>
          <a:p>
            <a:pPr algn="ctr"/>
            <a:r>
              <a:rPr lang="it-IT" sz="2400" dirty="0" smtClean="0"/>
              <a:t>IN OGNI SINGOLO TERRITORIO DEL PAESE </a:t>
            </a:r>
          </a:p>
          <a:p>
            <a:pPr algn="ctr"/>
            <a:r>
              <a:rPr lang="it-IT" sz="2400" dirty="0" smtClean="0"/>
              <a:t>CON IL COINVOLGIMENTO ATTIVO DI CITTADINI ORGANIZZATI, LAVORATORI, SINDACATI, IMPRESE</a:t>
            </a:r>
            <a:endParaRPr lang="it-IT" sz="2400" u="sng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05" y="1628800"/>
            <a:ext cx="3290309" cy="2695163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IL PROGETTO ETPL ITALIA TRASPARENTE</a:t>
            </a:r>
          </a:p>
          <a:p>
            <a:pPr marL="0" indent="0" algn="ctr">
              <a:buNone/>
            </a:pPr>
            <a:r>
              <a:rPr lang="it-IT" sz="2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SI BASA</a:t>
            </a:r>
          </a:p>
          <a:p>
            <a:pPr marL="0" indent="0" algn="ctr">
              <a:buNone/>
            </a:pPr>
            <a:endParaRPr lang="it-IT" sz="3600" dirty="0" smtClean="0"/>
          </a:p>
          <a:p>
            <a:pPr marL="0" indent="0" algn="ctr">
              <a:buNone/>
            </a:pPr>
            <a:r>
              <a:rPr lang="it-IT" sz="2800" dirty="0" smtClean="0"/>
              <a:t>1) su una </a:t>
            </a:r>
            <a:r>
              <a:rPr lang="it-IT" sz="2800" b="1" dirty="0" smtClean="0"/>
              <a:t>nuova metodologia </a:t>
            </a:r>
            <a:r>
              <a:rPr lang="it-IT" sz="2800" dirty="0" smtClean="0"/>
              <a:t>di contabilità economica pubblica denominata </a:t>
            </a:r>
            <a:r>
              <a:rPr lang="it-IT" sz="2800" dirty="0" smtClean="0">
                <a:solidFill>
                  <a:srgbClr val="FF0000"/>
                </a:solidFill>
              </a:rPr>
              <a:t>«</a:t>
            </a:r>
            <a:r>
              <a:rPr lang="it-IT" sz="2800" b="1" dirty="0" smtClean="0">
                <a:solidFill>
                  <a:srgbClr val="FF0000"/>
                </a:solidFill>
              </a:rPr>
              <a:t>E.T.P.L.</a:t>
            </a:r>
            <a:r>
              <a:rPr lang="it-IT" sz="2800" dirty="0" smtClean="0">
                <a:solidFill>
                  <a:srgbClr val="FF000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it-IT" sz="2800" dirty="0" smtClean="0"/>
              <a:t>2) </a:t>
            </a:r>
            <a:r>
              <a:rPr lang="it-IT" sz="2800" dirty="0"/>
              <a:t>s</a:t>
            </a:r>
            <a:r>
              <a:rPr lang="it-IT" sz="2800" dirty="0" smtClean="0"/>
              <a:t>u un nuovo diritto introdotto con la riforma del 2016 della Pubblica Amministrazione denominato </a:t>
            </a:r>
            <a:r>
              <a:rPr lang="it-IT" sz="2800" dirty="0" smtClean="0">
                <a:solidFill>
                  <a:srgbClr val="FF0000"/>
                </a:solidFill>
              </a:rPr>
              <a:t>«</a:t>
            </a:r>
            <a:r>
              <a:rPr lang="it-IT" sz="2800" b="1" dirty="0" smtClean="0">
                <a:solidFill>
                  <a:srgbClr val="FF0000"/>
                </a:solidFill>
              </a:rPr>
              <a:t>ACCESSO CIVICO GENERALIZZATO»</a:t>
            </a:r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 flipH="1">
            <a:off x="1110444" y="2545979"/>
            <a:ext cx="3029508" cy="6523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5004048" y="2545979"/>
            <a:ext cx="3024336" cy="52298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75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19944" y="1318351"/>
            <a:ext cx="8208912" cy="77809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COS’È ETPL</a:t>
            </a:r>
            <a:endParaRPr lang="it-IT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19944" y="2199220"/>
            <a:ext cx="8208912" cy="44627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it-IT" sz="12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2600" b="1" dirty="0" smtClean="0">
                <a:solidFill>
                  <a:schemeClr val="bg1"/>
                </a:solidFill>
              </a:rPr>
              <a:t>È - come detto - una innovativa metodologia di «</a:t>
            </a:r>
            <a:r>
              <a:rPr lang="it-IT" sz="2600" b="1" u="sng" dirty="0" smtClean="0">
                <a:solidFill>
                  <a:srgbClr val="FFFF00"/>
                </a:solidFill>
              </a:rPr>
              <a:t>GESTIONE PER OBIETTIVI</a:t>
            </a:r>
            <a:r>
              <a:rPr lang="it-IT" sz="2600" b="1" dirty="0" smtClean="0">
                <a:solidFill>
                  <a:schemeClr val="bg1"/>
                </a:solidFill>
              </a:rPr>
              <a:t>» e di contabilità pubblica economica che considera e integra </a:t>
            </a:r>
            <a:r>
              <a:rPr lang="it-IT" sz="2600" b="1" dirty="0" smtClean="0">
                <a:solidFill>
                  <a:srgbClr val="FFFF00"/>
                </a:solidFill>
              </a:rPr>
              <a:t>QUATTRO PROSPETTIVE</a:t>
            </a:r>
            <a:r>
              <a:rPr lang="it-IT" sz="2600" b="1" dirty="0" smtClean="0">
                <a:solidFill>
                  <a:schemeClr val="bg1"/>
                </a:solidFill>
              </a:rPr>
              <a:t>: quelle dell’</a:t>
            </a:r>
            <a:r>
              <a:rPr lang="it-IT" sz="2600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</a:t>
            </a:r>
            <a:r>
              <a:rPr lang="it-IT" sz="2600" b="1" dirty="0" smtClean="0">
                <a:solidFill>
                  <a:schemeClr val="bg1"/>
                </a:solidFill>
              </a:rPr>
              <a:t>fficienza e della </a:t>
            </a:r>
            <a:r>
              <a:rPr lang="it-IT" sz="26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</a:t>
            </a:r>
            <a:r>
              <a:rPr lang="it-IT" sz="2600" b="1" dirty="0" smtClean="0">
                <a:solidFill>
                  <a:schemeClr val="bg1"/>
                </a:solidFill>
              </a:rPr>
              <a:t>rasparenza delle attività e delle performance delle PP.AA., quella della</a:t>
            </a:r>
            <a:r>
              <a:rPr lang="it-IT" sz="2600" b="1" dirty="0">
                <a:solidFill>
                  <a:schemeClr val="bg1"/>
                </a:solidFill>
              </a:rPr>
              <a:t> </a:t>
            </a:r>
            <a:r>
              <a:rPr lang="it-IT" sz="26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</a:t>
            </a:r>
            <a:r>
              <a:rPr lang="it-IT" sz="2600" b="1" dirty="0" smtClean="0">
                <a:solidFill>
                  <a:schemeClr val="bg1"/>
                </a:solidFill>
              </a:rPr>
              <a:t>artecipazione</a:t>
            </a:r>
            <a:r>
              <a:rPr lang="it-IT" sz="2600" b="1" dirty="0" smtClean="0">
                <a:solidFill>
                  <a:srgbClr val="FFFF00"/>
                </a:solidFill>
              </a:rPr>
              <a:t> </a:t>
            </a:r>
            <a:r>
              <a:rPr lang="it-IT" sz="2600" b="1" dirty="0" smtClean="0">
                <a:solidFill>
                  <a:schemeClr val="bg1"/>
                </a:solidFill>
              </a:rPr>
              <a:t>di </a:t>
            </a:r>
            <a:r>
              <a:rPr lang="it-IT" sz="2600" b="1" dirty="0">
                <a:solidFill>
                  <a:schemeClr val="bg1"/>
                </a:solidFill>
              </a:rPr>
              <a:t>organizzazioni </a:t>
            </a:r>
            <a:r>
              <a:rPr lang="it-IT" sz="2600" b="1" dirty="0" smtClean="0">
                <a:solidFill>
                  <a:schemeClr val="bg1"/>
                </a:solidFill>
              </a:rPr>
              <a:t>civiche, sindacali e di categoria nei momenti</a:t>
            </a:r>
            <a:r>
              <a:rPr lang="it-IT" sz="2600" b="1" dirty="0">
                <a:solidFill>
                  <a:schemeClr val="bg1"/>
                </a:solidFill>
              </a:rPr>
              <a:t> n</a:t>
            </a:r>
            <a:r>
              <a:rPr lang="it-IT" sz="2600" b="1" dirty="0" smtClean="0">
                <a:solidFill>
                  <a:schemeClr val="bg1"/>
                </a:solidFill>
              </a:rPr>
              <a:t>ella </a:t>
            </a:r>
            <a:r>
              <a:rPr lang="it-IT" sz="2600" b="1" dirty="0">
                <a:solidFill>
                  <a:schemeClr val="bg1"/>
                </a:solidFill>
              </a:rPr>
              <a:t>determinazione </a:t>
            </a:r>
            <a:r>
              <a:rPr lang="it-IT" sz="2600" b="1" dirty="0" smtClean="0">
                <a:solidFill>
                  <a:schemeClr val="bg1"/>
                </a:solidFill>
              </a:rPr>
              <a:t>degli obiettivi </a:t>
            </a:r>
            <a:r>
              <a:rPr lang="it-IT" sz="2600" b="1" dirty="0">
                <a:solidFill>
                  <a:schemeClr val="bg1"/>
                </a:solidFill>
              </a:rPr>
              <a:t>numerici </a:t>
            </a:r>
            <a:r>
              <a:rPr lang="it-IT" sz="2600" b="1" dirty="0" smtClean="0">
                <a:solidFill>
                  <a:schemeClr val="bg1"/>
                </a:solidFill>
              </a:rPr>
              <a:t>annuali da raggiungere e nella </a:t>
            </a:r>
            <a:r>
              <a:rPr lang="it-IT" sz="2600" b="1" dirty="0">
                <a:solidFill>
                  <a:schemeClr val="bg1"/>
                </a:solidFill>
              </a:rPr>
              <a:t>valutazione </a:t>
            </a:r>
            <a:r>
              <a:rPr lang="it-IT" sz="2600" b="1" dirty="0" smtClean="0">
                <a:solidFill>
                  <a:schemeClr val="bg1"/>
                </a:solidFill>
              </a:rPr>
              <a:t>dei risultati raggiunti e quella della diffusione della </a:t>
            </a:r>
            <a:r>
              <a:rPr lang="it-IT" sz="2600" b="1" u="sng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</a:t>
            </a:r>
            <a:r>
              <a:rPr lang="it-IT" sz="2600" b="1" dirty="0" smtClean="0">
                <a:solidFill>
                  <a:schemeClr val="bg1"/>
                </a:solidFill>
              </a:rPr>
              <a:t>egalità </a:t>
            </a:r>
            <a:r>
              <a:rPr lang="it-IT" sz="2600" b="1" dirty="0">
                <a:solidFill>
                  <a:schemeClr val="bg1"/>
                </a:solidFill>
              </a:rPr>
              <a:t>n</a:t>
            </a:r>
            <a:r>
              <a:rPr lang="it-IT" sz="2600" b="1" dirty="0" smtClean="0">
                <a:solidFill>
                  <a:schemeClr val="bg1"/>
                </a:solidFill>
              </a:rPr>
              <a:t>ei singoli </a:t>
            </a:r>
            <a:r>
              <a:rPr lang="it-IT" sz="2600" b="1" dirty="0">
                <a:solidFill>
                  <a:schemeClr val="bg1"/>
                </a:solidFill>
              </a:rPr>
              <a:t>territori</a:t>
            </a:r>
            <a:r>
              <a:rPr lang="it-IT" sz="26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it-IT" sz="1200" u="sng" dirty="0">
              <a:solidFill>
                <a:schemeClr val="bg1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0542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SCOPO FINALE DEI SISTEMI ETPL</a:t>
            </a:r>
            <a:endParaRPr lang="it-IT" sz="2800" b="1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it-IT" sz="2800" b="1" dirty="0" smtClean="0"/>
          </a:p>
          <a:p>
            <a:pPr marL="0" indent="0" algn="ctr">
              <a:buNone/>
            </a:pPr>
            <a:endParaRPr lang="it-IT" sz="2800" b="1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728902"/>
            <a:ext cx="4142485" cy="2952328"/>
          </a:xfrm>
          <a:prstGeom prst="rect">
            <a:avLst/>
          </a:prstGeom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611560" y="116632"/>
            <a:ext cx="8229600" cy="7780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smtClean="0">
                <a:solidFill>
                  <a:srgbClr val="00B050"/>
                </a:solidFill>
              </a:rPr>
              <a:t>Relazione di Giuseppe Fortuna al VI Congresso Nazionale</a:t>
            </a:r>
            <a:br>
              <a:rPr lang="it-IT" sz="1800" b="1" dirty="0" smtClean="0">
                <a:solidFill>
                  <a:srgbClr val="00B050"/>
                </a:solidFill>
              </a:rPr>
            </a:br>
            <a:r>
              <a:rPr lang="it-IT" sz="1800" b="1" dirty="0" smtClean="0">
                <a:solidFill>
                  <a:srgbClr val="00B050"/>
                </a:solidFill>
              </a:rPr>
              <a:t>dell’Associazione Finanzieri Cittadini e Solidarietà </a:t>
            </a:r>
            <a:r>
              <a:rPr lang="it-IT" sz="1800" b="1" dirty="0" err="1" smtClean="0">
                <a:solidFill>
                  <a:srgbClr val="00B050"/>
                </a:solidFill>
              </a:rPr>
              <a:t>Ficiesse</a:t>
            </a:r>
            <a:r>
              <a:rPr lang="it-IT" sz="1800" b="1" dirty="0" smtClean="0">
                <a:solidFill>
                  <a:srgbClr val="00B050"/>
                </a:solidFill>
              </a:rPr>
              <a:t> - Roma, 6 aprile 2019</a:t>
            </a:r>
            <a:endParaRPr lang="it-IT" sz="1800" b="1" dirty="0">
              <a:solidFill>
                <a:srgbClr val="00B050"/>
              </a:solidFill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42394" y="4941168"/>
            <a:ext cx="8075240" cy="169826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it-IT" sz="2000" b="1" dirty="0"/>
              <a:t>È LA MISURAZIONE </a:t>
            </a:r>
            <a:r>
              <a:rPr lang="it-IT" sz="2000" b="1" u="sng" dirty="0"/>
              <a:t>ESATTA</a:t>
            </a:r>
            <a:r>
              <a:rPr lang="it-IT" sz="2000" b="1" dirty="0"/>
              <a:t> </a:t>
            </a:r>
            <a:r>
              <a:rPr lang="it-IT" sz="2000" b="1" dirty="0" smtClean="0"/>
              <a:t>DEL </a:t>
            </a:r>
            <a:r>
              <a:rPr lang="it-IT" sz="2000" dirty="0" smtClean="0">
                <a:latin typeface="Arial Black" panose="020B0A04020102020204" pitchFamily="34" charset="0"/>
              </a:rPr>
              <a:t>MERITO </a:t>
            </a:r>
            <a:r>
              <a:rPr lang="it-IT" sz="2000" b="1" dirty="0">
                <a:latin typeface="+mn-lt"/>
              </a:rPr>
              <a:t>NON FORMALE MA </a:t>
            </a:r>
            <a:r>
              <a:rPr lang="it-IT" sz="2000" dirty="0" smtClean="0">
                <a:latin typeface="Arial Black" panose="020B0A04020102020204" pitchFamily="34" charset="0"/>
              </a:rPr>
              <a:t>SOSTANZIALE</a:t>
            </a:r>
            <a:r>
              <a:rPr lang="it-IT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it-IT" sz="2000" b="1" dirty="0" smtClean="0"/>
              <a:t>RAPPRESENTATO </a:t>
            </a:r>
            <a:r>
              <a:rPr lang="it-IT" sz="2000" b="1" dirty="0"/>
              <a:t>DAL </a:t>
            </a:r>
            <a:r>
              <a:rPr lang="it-IT" sz="2000" b="1" u="sng" dirty="0"/>
              <a:t>MIGLIORAMENTO NUMERICO </a:t>
            </a:r>
            <a:endParaRPr lang="it-IT" sz="2000" b="1" u="sng" dirty="0" smtClean="0"/>
          </a:p>
          <a:p>
            <a:pPr>
              <a:lnSpc>
                <a:spcPct val="110000"/>
              </a:lnSpc>
            </a:pPr>
            <a:r>
              <a:rPr lang="it-IT" sz="2000" b="1" dirty="0" smtClean="0"/>
              <a:t>(E </a:t>
            </a:r>
            <a:r>
              <a:rPr lang="it-IT" sz="2000" b="1" dirty="0"/>
              <a:t>QUINDI </a:t>
            </a:r>
            <a:r>
              <a:rPr lang="it-IT" sz="2000" b="1" dirty="0" smtClean="0"/>
              <a:t>«CERTO») DEI </a:t>
            </a:r>
            <a:r>
              <a:rPr lang="it-IT" sz="2000" b="1" dirty="0"/>
              <a:t>SERVIZI </a:t>
            </a:r>
            <a:r>
              <a:rPr lang="it-IT" sz="2000" b="1" dirty="0" smtClean="0"/>
              <a:t>PUBBLICI PRODOTTI, DEI </a:t>
            </a:r>
            <a:r>
              <a:rPr lang="it-IT" sz="2000" b="1" dirty="0"/>
              <a:t>RISULTATI </a:t>
            </a:r>
            <a:r>
              <a:rPr lang="it-IT" sz="2000" b="1" dirty="0" smtClean="0"/>
              <a:t>EFFETTIVAMENTE CONSEGUITI E DEI </a:t>
            </a:r>
            <a:r>
              <a:rPr lang="it-IT" sz="2000" b="1" dirty="0"/>
              <a:t>COSTI </a:t>
            </a:r>
            <a:r>
              <a:rPr lang="it-IT" sz="2000" b="1" dirty="0" smtClean="0"/>
              <a:t>SOSTENUTI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284583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1345</Words>
  <Application>Microsoft Office PowerPoint</Application>
  <PresentationFormat>Presentazione su schermo (4:3)</PresentationFormat>
  <Paragraphs>215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Relazione di Giuseppe Fortuna al VI Congresso Nazionale dell’Associazione Finanzieri Cittadini e Solidarietà Ficiesse - Roma, 6 aprile 2019</vt:lpstr>
      <vt:lpstr>Presentazione standard di PowerPoint</vt:lpstr>
      <vt:lpstr>Presentazione standard di PowerPoint</vt:lpstr>
      <vt:lpstr>COS’È ETPL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Relazione di Giuseppe Fortuna al VI Congresso Nazionale dell’Associazione Finanzieri Cittadini e Solidarietà Ficiesse - Roma, 6 aprile 2019</vt:lpstr>
      <vt:lpstr>Relazione di Giuseppe Fortuna al VI Congresso Nazionale dell’Associazione Finanzieri Cittadini e Solidarietà Ficiesse - Roma, 6 aprile 2019</vt:lpstr>
      <vt:lpstr>Relazione di Giuseppe Fortuna al VI Congresso Nazionale dell’Associazione Finanzieri Cittadini e Solidarietà Ficiesse - Roma, 6 aprile 2019</vt:lpstr>
      <vt:lpstr>Relazione di Giuseppe Fortuna al VI Congresso Nazionale dell’Associazione Finanzieri Cittadini e Solidarietà Ficiesse - Roma, 6 aprile 2019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GLI SPORTELLI E.T.P.  E GLI SPORTELLI ANTICORRUZIONE    Due iniziative di</dc:title>
  <dc:creator>Giuseppe Fortuna</dc:creator>
  <cp:lastModifiedBy>Avvocato Fortuna</cp:lastModifiedBy>
  <cp:revision>339</cp:revision>
  <cp:lastPrinted>2014-05-25T16:53:56Z</cp:lastPrinted>
  <dcterms:created xsi:type="dcterms:W3CDTF">2014-05-23T14:21:47Z</dcterms:created>
  <dcterms:modified xsi:type="dcterms:W3CDTF">2019-04-06T07:36:11Z</dcterms:modified>
</cp:coreProperties>
</file>